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4"/><Relationship Id="rId3" Type="http://schemas.openxmlformats.org/officeDocument/2006/relationships/video" Target="../media/media2.mp4"/><Relationship Id="rId4" Type="http://schemas.openxmlformats.org/officeDocument/2006/relationships/image" Target="../media/image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SC-VAU  ·  SIDECAR  ·  VERIFICATION ATTESTATION 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They do the work. We prove the event. The glass is empty.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E8EEF4"/>
                </a:solidFill>
                <a:latin typeface="Calibri"/>
              </a:rPr>
              <a:t>A sidecar for any licensed book on earth — a stall, a ministry, a bank, a berth, a folio, a machine tick.
Not a wallet. Not a switch. Not an app. Not a census.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3246120"/>
            <a:ext cx="10881360" cy="1051560"/>
          </a:xfrm>
          <a:prstGeom prst="round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2900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071018"/>
                </a:solidFill>
                <a:latin typeface="Calibri"/>
              </a:rPr>
              <a:t>bind8  ·  tip_hash  ·  amount  ·  event  ·  after their commit  ·  no float  ·  no file  ·  then flush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720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66FCF1"/>
                </a:solidFill>
                <a:latin typeface="Calibri"/>
              </a:rPr>
              <a:t>Street name: Sidecar. Short mark: SC-VAU. Spoken V-A-U — we attest an event. We do not validate a person.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 / 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ONE SENTENCE  ·  EVERY ROOM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Their kitchen posts. We stamp. We leave.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White House or ward window — the same geometry. Whoever already holds the value still holds it.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Downing Street or a market stall — we do not become the state, the bank, or the operator.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Federal Reserve or a village till — we are not a second reserve rail. We sit after settlement, not instead of it.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Wall Street or a factory gate — the event is proved. The person is not the payload.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Silicon Valley or a Nokia on the table — you will not find this in a store. A download is not required to exist.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THE PRODUCT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Sidecar is the product. The rest is furniture.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SC-VAU is the central nervous system. It is what we sell. Everything else is a room that uses it.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Long name: First Global Velocity Verification Attestation Utility. Verification of an event. Not validation of a citizen.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Their licensed book still drives. We sit beside it. We do not take the handlebars.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No driver of ours. No destination of ours. After they post: we stamp, then we empty the glass.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If a room asks for a platform, an AI layer, or an app — those words steal the kitchen. Sidecar tells the truth in one word.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WHY SIDECAR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A sidecar does not steer the motorcycle.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The licensed rider holds the bars. The sidecar is bolted beside. It can be unbolted. It never pretends to be the engine.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If we sat in front we would be a second switch, a second wallet, a second file. We refuse that. Beside is the brand.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Human desk or machine prompt — same bolt. The clerk, the invigilator, the model, the gantry: they keep their book. We sit after.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That is why the name travels from Abuja to any capital. It is not costume. It is the geometry of the sale.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AFTER THE COMMIT  ·  NEVER INTERCEPT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We observe. We mirror. We attest. We do not intercept.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Intercept is a surveillance-state verb. It does not belong on this rail.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Their licensed book commits first. We sit after that commit. We do not sit on the wire. We do not sniff. We do not harvest.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Observe the four fields they already printed. Mirror them. Attest. Flush. The person is not the payload.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notice may follow. It may be late. It may fail. Late notice does not unwind the stamp.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THE STAMP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Four fields only. Then the clock.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bind8 · tip_hash · amount · event.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Local attest. Measured. Never slept. Language is untouched on this path.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SLA ceiling ≤ 12.3 ms — local glass, not a network promise, not uptime, not a dark cell lit.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Dialect cost on the hot path = 0.000 ms. Notice is composed after. The aggregator is not called on the stamp.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dark cell stays dark. We do not sell coverage.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TWO CLOCKS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Proof is not the beep.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>
                <a:solidFill>
                  <a:srgbClr val="E8EEF4"/>
                </a:solidFill>
                <a:latin typeface="Calibri"/>
              </a:rPr>
              <a:t>Path A is the engine: four fields, local, then flush. It never waits on a message centre.</a:t>
            </a:r>
          </a:p>
          <a:p>
            <a:pPr algn="l">
              <a:spcAft>
                <a:spcPts val="1000"/>
              </a:spcAft>
            </a:pPr>
            <a:r>
              <a:rPr sz="1900">
                <a:solidFill>
                  <a:srgbClr val="E8EEF4"/>
                </a:solidFill>
                <a:latin typeface="Calibri"/>
              </a:rPr>
              <a:t>Path B is courtesy: a short notice on a phone they already hold. It may fail. The stamp still stands.</a:t>
            </a:r>
          </a:p>
          <a:p>
            <a:pPr algn="l">
              <a:spcAft>
                <a:spcPts val="1000"/>
              </a:spcAft>
            </a:pPr>
            <a:r>
              <a:rPr sz="1900">
                <a:solidFill>
                  <a:srgbClr val="E8EEF4"/>
                </a:solidFill>
                <a:latin typeface="Calibri"/>
              </a:rPr>
              <a:t>Kill switch: they stop the notify. Our windows go dark. Their book does not unwind.</a:t>
            </a:r>
          </a:p>
          <a:p>
            <a:pPr algn="l">
              <a:spcAft>
                <a:spcPts val="1000"/>
              </a:spcAft>
            </a:pPr>
            <a:r>
              <a:rPr sz="1900">
                <a:solidFill>
                  <a:srgbClr val="E8EEF4"/>
                </a:solidFill>
                <a:latin typeface="Calibri"/>
              </a:rPr>
              <a:t>Street line: the trade is now. The echo may come later.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EMPTY GLASS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475488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Can you find that drop? Can you seize it?</a:t>
            </a:r>
          </a:p>
        </p:txBody>
      </p:sp>
      <p:pic>
        <p:nvPicPr>
          <p:cNvPr id="4" name="gcslc_0drru_drop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73655" y="1536192"/>
            <a:ext cx="7644383" cy="4297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925312"/>
            <a:ext cx="109728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6FCF1"/>
                </a:solidFill>
                <a:latin typeface="Calibri"/>
              </a:rPr>
              <a:t>Working set lives briefly, then empties. Residual may be the tip only. A breach of our glass yields a hash.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8 /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WHAT WE ARE NOT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Wallet, switch, app, and census are other sittings.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Not a stored-value house. Float stays on the licensed book, or we are not in the room.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Not a second settlement engine. Not a second reserve rail. Not a correspondent bank.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Not a store listing. Not a software-development kit harvest. Not a ringtone house.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Not a voter roll, a tax dump, a crew dossier, or a patient warehouse.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If you came for a purse, a download, or a parallel gateway — this is not that sitting.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COMPANION  ·  NOT A RIVAL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They move the value. We prove the event.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Any licensed settlement rail can keep the ledger — national switch, card, real-time gross, correspondent, treasury pipe.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We name their engine in the envelope. We do not clone their map. We do not sit inside their clock.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UPI, SWIFT, PAPSS, and every national switch are companions when a room already runs them. They are not our product.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If a room hears replacement, the sitting has failed.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THEY STEER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475488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Licensed rails are the engine. We are the mirror.</a:t>
            </a:r>
          </a:p>
        </p:txBody>
      </p:sp>
      <p:pic>
        <p:nvPicPr>
          <p:cNvPr id="4" name="Picture 3" descr="visual-chassis-steer-sli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1572768"/>
            <a:ext cx="9326880" cy="5343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961888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6FCF1"/>
                </a:solidFill>
                <a:latin typeface="Calibri"/>
              </a:rPr>
              <a:t>They hold the book and the float. We sit beside the chassis. We do not become the switch.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THE LAST MILE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475488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The stall the chassis cannot see.</a:t>
            </a:r>
          </a:p>
        </p:txBody>
      </p:sp>
      <p:pic>
        <p:nvPicPr>
          <p:cNvPr id="4" name="Picture 3" descr="visual-blindspot-node0-sli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1572768"/>
            <a:ext cx="9326880" cy="5285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961888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6FCF1"/>
                </a:solidFill>
                <a:latin typeface="Calibri"/>
              </a:rPr>
              <a:t>Work happens. Trust arrives late — or not at all. We illuminate the event. We do not take a face.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THE MAJORITY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Yesterday’s phone is still today’s majority.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basic phone is treated as a leftover. It is the present of most of the earth that still posts by hand and by radio.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Broadband and fifth-generation data are the future of a minority. They are not required for this stamp.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smartphone is welcome. It is not the ticket of admission. You will not find SC-VAU in a download store.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Informal and formal use the same four fields. A stall and a high desk are one grammar.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LAND  ·  SEA  ·  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475488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The event changes. The proof does not.</a:t>
            </a:r>
          </a:p>
        </p:txBody>
      </p:sp>
      <p:pic>
        <p:nvPicPr>
          <p:cNvPr id="4" name="Picture 3" descr="visual-sea-land-ai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1572768"/>
            <a:ext cx="9326880" cy="52463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961888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6FCF1"/>
                </a:solidFill>
                <a:latin typeface="Calibri"/>
              </a:rPr>
              <a:t>A till, a lift, a folio. Human tick or machine tick. Same four fields. Theatres, not a conquest map.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HUMAN AND MACHINE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Same four fields. Same empty glass.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691640"/>
            <a:ext cx="3657600" cy="1417320"/>
          </a:xfrm>
          <a:prstGeom prst="roundRect">
            <a:avLst/>
          </a:prstGeom>
          <a:solidFill>
            <a:srgbClr val="0B1822"/>
          </a:solidFill>
          <a:ln w="15875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2648" y="1764792"/>
            <a:ext cx="343814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6FCF1"/>
                </a:solidFill>
                <a:latin typeface="Calibri"/>
              </a:rPr>
              <a:t>LAND · HUMAN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002536"/>
            <a:ext cx="343814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4AF37"/>
                </a:solidFill>
                <a:latin typeface="Calibri"/>
              </a:rPr>
              <a:t>Till · gate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313432"/>
            <a:ext cx="3438144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E8EEF4"/>
                </a:solidFill>
                <a:latin typeface="Calibri"/>
              </a:rPr>
              <a:t>The majority already walks here.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691640"/>
            <a:ext cx="3657600" cy="1417320"/>
          </a:xfrm>
          <a:prstGeom prst="roundRect">
            <a:avLst/>
          </a:prstGeom>
          <a:solidFill>
            <a:srgbClr val="0B1822"/>
          </a:solidFill>
          <a:ln w="15875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07408" y="1764792"/>
            <a:ext cx="343814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6FCF1"/>
                </a:solidFill>
                <a:latin typeface="Calibri"/>
              </a:rPr>
              <a:t>SEA · HUMAN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7408" y="2002536"/>
            <a:ext cx="343814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4AF37"/>
                </a:solidFill>
                <a:latin typeface="Calibri"/>
              </a:rPr>
              <a:t>Crew handoff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7408" y="2313432"/>
            <a:ext cx="3438144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E8EEF4"/>
                </a:solidFill>
                <a:latin typeface="Calibri"/>
              </a:rPr>
              <a:t>Bill of lading. Not the vessel.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691640"/>
            <a:ext cx="3566160" cy="1417320"/>
          </a:xfrm>
          <a:prstGeom prst="roundRect">
            <a:avLst/>
          </a:prstGeom>
          <a:solidFill>
            <a:srgbClr val="0B1822"/>
          </a:solidFill>
          <a:ln w="15875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02167" y="1764792"/>
            <a:ext cx="334670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6FCF1"/>
                </a:solidFill>
                <a:latin typeface="Calibri"/>
              </a:rPr>
              <a:t>AIR · HUMAN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02167" y="2002536"/>
            <a:ext cx="33467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4AF37"/>
                </a:solidFill>
                <a:latin typeface="Calibri"/>
              </a:rPr>
              <a:t>Folio · hour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02167" y="2313432"/>
            <a:ext cx="3346704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E8EEF4"/>
                </a:solidFill>
                <a:latin typeface="Calibri"/>
              </a:rPr>
              <a:t>Slot and handoff.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46120"/>
            <a:ext cx="3657600" cy="1417320"/>
          </a:xfrm>
          <a:prstGeom prst="roundRect">
            <a:avLst/>
          </a:prstGeom>
          <a:solidFill>
            <a:srgbClr val="0B1822"/>
          </a:solidFill>
          <a:ln w="15875">
            <a:solidFill>
              <a:srgbClr val="66FC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" y="3319272"/>
            <a:ext cx="343814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6FCF1"/>
                </a:solidFill>
                <a:latin typeface="Calibri"/>
              </a:rPr>
              <a:t>LAND · MACHINE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" y="3557015"/>
            <a:ext cx="343814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4AF37"/>
                </a:solidFill>
                <a:latin typeface="Calibri"/>
              </a:rPr>
              <a:t>Weighbridge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3867911"/>
            <a:ext cx="3438144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E8EEF4"/>
                </a:solidFill>
                <a:latin typeface="Calibri"/>
              </a:rPr>
              <a:t>Same event-right. No model file.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246120"/>
            <a:ext cx="3657600" cy="1417320"/>
          </a:xfrm>
          <a:prstGeom prst="roundRect">
            <a:avLst/>
          </a:prstGeom>
          <a:solidFill>
            <a:srgbClr val="0B1822"/>
          </a:solidFill>
          <a:ln w="15875">
            <a:solidFill>
              <a:srgbClr val="66FC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07408" y="3319272"/>
            <a:ext cx="343814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6FCF1"/>
                </a:solidFill>
                <a:latin typeface="Calibri"/>
              </a:rPr>
              <a:t>SEA · MACHINE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07408" y="3557015"/>
            <a:ext cx="343814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4AF37"/>
                </a:solidFill>
                <a:latin typeface="Calibri"/>
              </a:rPr>
              <a:t>Berth tip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07408" y="3867911"/>
            <a:ext cx="3438144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E8EEF4"/>
                </a:solidFill>
                <a:latin typeface="Calibri"/>
              </a:rPr>
              <a:t>Same four fields. No crew dossier.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92440" y="3246120"/>
            <a:ext cx="3566160" cy="1417320"/>
          </a:xfrm>
          <a:prstGeom prst="roundRect">
            <a:avLst/>
          </a:prstGeom>
          <a:solidFill>
            <a:srgbClr val="0B1822"/>
          </a:solidFill>
          <a:ln w="15875">
            <a:solidFill>
              <a:srgbClr val="66FC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02167" y="3319272"/>
            <a:ext cx="334670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66FCF1"/>
                </a:solidFill>
                <a:latin typeface="Calibri"/>
              </a:rPr>
              <a:t>AIR · MACHINE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02167" y="3557015"/>
            <a:ext cx="33467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4AF37"/>
                </a:solidFill>
                <a:latin typeface="Calibri"/>
              </a:rPr>
              <a:t>Runtime call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02167" y="3867911"/>
            <a:ext cx="3346704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E8EEF4"/>
                </a:solidFill>
                <a:latin typeface="Calibri"/>
              </a:rPr>
              <a:t>Same flush. No prompt warehouse.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484632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66FCF1"/>
                </a:solidFill>
                <a:latin typeface="Calibri"/>
              </a:rPr>
              <a:t>The payload is never a face and never a model. A clerk taps; a model calls the same utility. The prompt does not stay.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WATCH IT SIT BESIDE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475488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No destination. The sidecar does not park.</a:t>
            </a:r>
          </a:p>
        </p:txBody>
      </p:sp>
      <p:pic>
        <p:nvPicPr>
          <p:cNvPr id="4" name="gcslc_sidecar_scvau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73655" y="1536192"/>
            <a:ext cx="7644383" cy="4297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925312"/>
            <a:ext cx="109728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6FCF1"/>
                </a:solidFill>
                <a:latin typeface="Calibri"/>
              </a:rPr>
              <a:t>Observe · mirror · illuminate · verify · attest · flush. Then empty glass. Not a god-eye.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16 /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AFTER THE PROOF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475488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Residency is zero.</a:t>
            </a:r>
          </a:p>
        </p:txBody>
      </p:sp>
      <p:pic>
        <p:nvPicPr>
          <p:cNvPr id="4" name="Picture 3" descr="visual-chassis-empty-sli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1572768"/>
            <a:ext cx="9326880" cy="5596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961888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6FCF1"/>
                </a:solidFill>
                <a:latin typeface="Calibri"/>
              </a:rPr>
              <a:t>Working memory emptied. A count of stamps may remain so one hundred means one hundred. The person is gone.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Four breaths. No new religion.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1. Someone starts. Someone is meant to receive. That is ordinary life.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2. You do the real work on your licence — you post it on your book.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3. After you post — not before — we prove that this event happened. Fast. Local.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4. A short notice may follow on a phone they already hold. Then we empty our working glass.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It is proved, or it is not. There is no “maybe” on our side.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THE LINE ITEM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Never a percent of the value. Never a charge on the citizen.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Where a sitting later agrees a stamp, it is operational expense after a successful post — a flat line, not a levy on the amount.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The citizen is not billed. The licensed book is not replaced. The settlement fee stays with the engine that earned it.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Failed post: no stamp. Same key: one stamp. A pile of pending stamps in one capital would be a second switch. We refuse that pile.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E8EEF4"/>
                </a:solidFill>
                <a:latin typeface="Calibri"/>
              </a:rPr>
              <a:t>N desks are N glasses. Review the stamp — time, empty glass — then at a quarter. We do not publish a failure rate.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A TREASURY  ·  A CENTRAL BANK  ·  A RESERVE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Who holds the money? They do.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We inherit their customer duty by sitting after their post. We do not open an account. We do not say crime-risk is zero.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We are not a second reserve, a second mint, or a parallel gateway into a sovereign vault.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Ghost paper without their commit: no stub. Photocopy, screenshot, reused clearance — refused.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The ask is a named desk and a time box — not a new licence to hold the public’s money.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A BANK  ·  A CLEARING HOUSE  ·  A CARD RAIL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Your book remains the court.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You already posted. The last mile cannot see it. We show a short ticket from your own reference. Then we wipe.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We do not sit in front of your switch. If you have no successful post, we have no stamp.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Agents and clerks keep the ward when paper jams and screenshots lie. You keep the value and the fee.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You can kill us in one notify. That is how a banker sleeps.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A GOVERNMENT  ·  A PARTY  ·  A CIVIC DESK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Proof is not a roll. A count is not a census.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crossing, a grant, a result, a hall-right — an event. Never a roster of citizens, members, or communities.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Political and civic rooms may show a count without a people file. The person is gone after flush.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We do not become the election, the tax authority, or the ministry. They keep the licence.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Zero warehouse is not zero law. Your statute still sits. Our glass does not keep the names.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A FIRM  ·  A HOUSE  ·  A CORRIDOR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Your kitchen. Our stamp. Their licence stays theirs.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Port, weighbridge, hangar, factory, hotel folio, batch release — they move the cargo. We prove the event.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Conglomerate or small stall: same four breaths. We do not become the works, the meter, or the fleet.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mission pouch, a corridor, a lift — same overlay. We do not invent a flag for each country.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White-label if they want their mark on the ticket. The mathematics do not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TECHNOLOGY CAPITAL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Zero retention that needs an iPhone is not the majority.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They discovered empty glass after the smartphone. We had to prove it on the phone that never left the stall.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We are not an endpoint, a model warehouse, or a software layer that steals the kitchen.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prompt may call the same four fields. The prompt does not stay. The model is not the payload.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If the Valley came to file us as an app, the sitting has failed. File us as a sidecar, or do not file 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ONE PIPE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475488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We do not invent a flag for each capital.</a:t>
            </a:r>
          </a:p>
        </p:txBody>
      </p:sp>
      <p:pic>
        <p:nvPicPr>
          <p:cNvPr id="4" name="Picture 3" descr="visual-world-lat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1572768"/>
            <a:ext cx="9326880" cy="52463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961888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6FCF1"/>
                </a:solidFill>
                <a:latin typeface="Calibri"/>
              </a:rPr>
              <a:t>Topology, not a tracker. A stall and a high desk. Any door. Same contract. Offered to inspect.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THE LATTICE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They stand together. None works alone.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Refine the tip. Reset the glass. Research the phone already in the hand. Restructure one overlay for stall and ministry.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Resuscitate idle signalling they abandoned. Revitalize the majority those apps walked past.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Re-engineer: beside the switch, never the switch. Retain: attest, then flush. Never harvest.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Miss one and the others collapse. You cannot resuscitate a lane while you retain a warehouse.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WHAT WE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Twenty minutes. One event. A named desk.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10972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One event they already run. Not a public kiosk. Not a download.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A counterpart who can nod after a successful post, and stop the nod if they must.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First sitting, then a quarter — review the stamp, not a publication of their failure rate.</a:t>
            </a:r>
          </a:p>
          <a:p>
            <a:pPr algn="l">
              <a:spcAft>
                <a:spcPts val="1000"/>
              </a:spcAft>
            </a:pPr>
            <a:r>
              <a:rPr sz="1800">
                <a:solidFill>
                  <a:srgbClr val="E8EEF4"/>
                </a:solidFill>
                <a:latin typeface="Calibri"/>
              </a:rPr>
              <a:t>We do not ask to become their bank, their meter, their census, their flag, or their reserve.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5603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66FCF1"/>
                </a:solidFill>
                <a:latin typeface="Calibri"/>
              </a:rPr>
              <a:t>WHAT WE NEVER DO  ·  GCSLC  ·  ABUJA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Say this out loud. It keeps every room honest.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109728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>
                <a:solidFill>
                  <a:srgbClr val="E8EEF4"/>
                </a:solidFill>
                <a:latin typeface="Calibri"/>
              </a:rPr>
              <a:t>We do not hold your money, your oil, or your cargo. We are not a wallet, a switch, or an app.</a:t>
            </a:r>
          </a:p>
          <a:p>
            <a:pPr algn="l">
              <a:spcAft>
                <a:spcPts val="1000"/>
              </a:spcAft>
            </a:pPr>
            <a:r>
              <a:rPr sz="1600">
                <a:solidFill>
                  <a:srgbClr val="E8EEF4"/>
                </a:solidFill>
                <a:latin typeface="Calibri"/>
              </a:rPr>
              <a:t>We do not replace your meter, your bank, or your operators. We do not keep a file of citizens, crews, or communities.</a:t>
            </a:r>
          </a:p>
          <a:p>
            <a:pPr algn="l">
              <a:spcAft>
                <a:spcPts val="1000"/>
              </a:spcAft>
            </a:pPr>
            <a:r>
              <a:rPr sz="1600">
                <a:solidFill>
                  <a:srgbClr val="E8EEF4"/>
                </a:solidFill>
                <a:latin typeface="Calibri"/>
              </a:rPr>
              <a:t>We do not ask anyone to download an app to exist. We do not claim the notice cannot fail. Your book is the truth if it does.</a:t>
            </a:r>
          </a:p>
          <a:p>
            <a:pPr algn="l">
              <a:spcAft>
                <a:spcPts val="1000"/>
              </a:spcAft>
            </a:pPr>
            <a:r>
              <a:rPr sz="1600">
                <a:solidFill>
                  <a:srgbClr val="E8EEF4"/>
                </a:solidFill>
                <a:latin typeface="Calibri"/>
              </a:rPr>
              <a:t>We do not sell 12.3 ms as a wide-area clock, uptime, or a dark cell lit.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434840"/>
            <a:ext cx="109728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E8EEF4"/>
                </a:solidFill>
                <a:latin typeface="Calibri"/>
              </a:rPr>
              <a:t>Dr. Jaafaru Sa’ad, Chairman
Galadiman Ruwa Center for Strategic Leadership and Communication
gcslc.research@gmail.com  ·  +234 809 911 1515  ·  galadimanruwacenter.org  ·  UNGM 1270319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A8B4C0"/>
                </a:solidFill>
                <a:latin typeface="Calibri"/>
              </a:rPr>
              <a:t>SC-VAU  ·  The Sidecar  ·  One proof. Every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4652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A8B4C0"/>
                </a:solidFill>
                <a:latin typeface="Calibri"/>
              </a:rPr>
              <a:t>28 / 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